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00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038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14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37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64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856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194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613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674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462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215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425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690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63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89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001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96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F881D-DEB1-46BB-9FB8-85E63F194D60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334628-F73F-46CE-96FD-913746A6DE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97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Physiotherapy treatment for age appropriate pediatric neurological conditions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167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GMFM level 5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Has physical impairments that restricts voluntary control of movement and ability to maintain head and neck position against gravity.</a:t>
            </a:r>
          </a:p>
          <a:p>
            <a:r>
              <a:rPr lang="en-US" dirty="0" smtClean="0"/>
              <a:t>Is impaired in all areas of motor function.</a:t>
            </a:r>
          </a:p>
          <a:p>
            <a:r>
              <a:rPr lang="en-US" dirty="0" smtClean="0"/>
              <a:t>Can not sit or stand independently, even with adaptive equipment.</a:t>
            </a:r>
          </a:p>
          <a:p>
            <a:r>
              <a:rPr lang="en-US" dirty="0" smtClean="0"/>
              <a:t>Cannot independently walk, though may be able to use powered mobility.</a:t>
            </a:r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95" y="2723050"/>
            <a:ext cx="47148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palsy-</a:t>
            </a:r>
            <a:br>
              <a:rPr lang="en-US" dirty="0" smtClean="0"/>
            </a:br>
            <a:r>
              <a:rPr lang="en-US" dirty="0" smtClean="0"/>
              <a:t>impairments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Abnormal tone in muscles</a:t>
            </a:r>
          </a:p>
          <a:p>
            <a:r>
              <a:rPr lang="en-US" dirty="0" smtClean="0"/>
              <a:t>Hypermobility (loose)</a:t>
            </a:r>
          </a:p>
          <a:p>
            <a:r>
              <a:rPr lang="en-US" dirty="0" err="1" smtClean="0"/>
              <a:t>Hypomobility</a:t>
            </a:r>
            <a:r>
              <a:rPr lang="en-US" dirty="0" smtClean="0"/>
              <a:t> (tight, contractures)</a:t>
            </a:r>
          </a:p>
          <a:p>
            <a:r>
              <a:rPr lang="en-US" dirty="0" smtClean="0"/>
              <a:t>Weakness</a:t>
            </a:r>
          </a:p>
          <a:p>
            <a:r>
              <a:rPr lang="en-US" dirty="0" smtClean="0"/>
              <a:t>Abnormal reflexes</a:t>
            </a:r>
          </a:p>
          <a:p>
            <a:r>
              <a:rPr lang="en-US" dirty="0" smtClean="0"/>
              <a:t>Sensory deficits</a:t>
            </a:r>
          </a:p>
          <a:p>
            <a:r>
              <a:rPr lang="en-US" dirty="0" smtClean="0"/>
              <a:t>Cognitive impairments</a:t>
            </a:r>
          </a:p>
          <a:p>
            <a:r>
              <a:rPr lang="en-US" dirty="0" smtClean="0"/>
              <a:t>Visual/auditory deficits</a:t>
            </a:r>
          </a:p>
          <a:p>
            <a:r>
              <a:rPr lang="en-US" dirty="0" smtClean="0"/>
              <a:t>Medical complications</a:t>
            </a:r>
          </a:p>
          <a:p>
            <a:r>
              <a:rPr lang="en-US" dirty="0" smtClean="0"/>
              <a:t>Seizures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559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palsy-</a:t>
            </a:r>
            <a:br>
              <a:rPr lang="en-US" dirty="0" smtClean="0"/>
            </a:br>
            <a:r>
              <a:rPr lang="en-US" dirty="0" smtClean="0"/>
              <a:t>limitations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40750" y="2161253"/>
            <a:ext cx="4184035" cy="38807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Restrictions in activities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Gait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Transitional movements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Oral-motor control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GM and FM skills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Communication difficulties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Learning disabilities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ADL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Social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Recreation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Employment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IN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6730" y="2160588"/>
            <a:ext cx="281023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9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palsy-</a:t>
            </a:r>
            <a:br>
              <a:rPr lang="en-US" dirty="0" smtClean="0"/>
            </a:br>
            <a:r>
              <a:rPr lang="en-US" dirty="0" smtClean="0"/>
              <a:t>treatment options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Treatment options-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PT, OT, 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Bracing/orthotics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Assistive devices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Adaptive equipment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Communication device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Therapeutic exercise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Medication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Surgery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Aquatic therapy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Botox injections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Sensory integration therapy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2753" y="2160588"/>
            <a:ext cx="369819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9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DYSTROPHY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Neuromuscular disease that cause progressive muscle weakness and loss of function.</a:t>
            </a:r>
          </a:p>
          <a:p>
            <a:r>
              <a:rPr lang="en-US" dirty="0" smtClean="0"/>
              <a:t>Many forms present: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Duchenne</a:t>
            </a:r>
            <a:r>
              <a:rPr lang="en-US" dirty="0" smtClean="0"/>
              <a:t> muscular dystrophy is the most common form occurring about 1 in every 3500 live male births.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DMD is an X linked inherited disease, involving a mutation of xp21 which involves the coding for protein dystrophin.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864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DMD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Children with DMD have absence of dystrophin.</a:t>
            </a:r>
          </a:p>
          <a:p>
            <a:r>
              <a:rPr lang="en-US" dirty="0" smtClean="0"/>
              <a:t>Dystrophin is in the </a:t>
            </a:r>
            <a:r>
              <a:rPr lang="en-US" dirty="0" err="1" smtClean="0"/>
              <a:t>sacroleminal</a:t>
            </a:r>
            <a:r>
              <a:rPr lang="en-US" dirty="0" smtClean="0"/>
              <a:t> membrane.</a:t>
            </a:r>
          </a:p>
          <a:p>
            <a:r>
              <a:rPr lang="en-US" dirty="0" smtClean="0"/>
              <a:t>The loss of dystrophin causes the fibers to breakdown;</a:t>
            </a:r>
          </a:p>
          <a:p>
            <a:pPr>
              <a:buFontTx/>
              <a:buChar char="-"/>
            </a:pPr>
            <a:r>
              <a:rPr lang="en-US" dirty="0" smtClean="0"/>
              <a:t>Leads to weakness and loss of function.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Weakness proximal to distal;</a:t>
            </a:r>
          </a:p>
          <a:p>
            <a:pPr marL="0" indent="0">
              <a:buNone/>
            </a:pPr>
            <a:r>
              <a:rPr lang="en-US" dirty="0" smtClean="0"/>
              <a:t>-early weakness in neck flexors and pelvic girdle muscles.</a:t>
            </a:r>
          </a:p>
          <a:p>
            <a:pPr marL="0" indent="0">
              <a:buNone/>
            </a:pPr>
            <a:r>
              <a:rPr lang="en-US" dirty="0" smtClean="0"/>
              <a:t>- Distal muscle weakness occurs last, facial muscles are not usually involved.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7656" y="2160588"/>
            <a:ext cx="278838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93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DMD</a:t>
            </a:r>
            <a:br>
              <a:rPr lang="en-US" dirty="0" smtClean="0"/>
            </a:br>
            <a:r>
              <a:rPr lang="en-US" dirty="0" smtClean="0"/>
              <a:t>Changes over time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Wide base of support.</a:t>
            </a:r>
          </a:p>
          <a:p>
            <a:r>
              <a:rPr lang="en-US" dirty="0" smtClean="0"/>
              <a:t>Lordosis</a:t>
            </a:r>
          </a:p>
          <a:p>
            <a:r>
              <a:rPr lang="en-US" dirty="0" smtClean="0"/>
              <a:t>Knee hyperextension</a:t>
            </a:r>
          </a:p>
          <a:p>
            <a:r>
              <a:rPr lang="en-US" dirty="0" smtClean="0"/>
              <a:t>Retracted shoulders</a:t>
            </a:r>
          </a:p>
          <a:p>
            <a:r>
              <a:rPr lang="en-US" dirty="0" smtClean="0"/>
              <a:t>Ankle plantarflexion</a:t>
            </a:r>
          </a:p>
          <a:p>
            <a:r>
              <a:rPr lang="en-US" dirty="0" smtClean="0"/>
              <a:t>Iliotibial band contractures</a:t>
            </a:r>
          </a:p>
          <a:p>
            <a:r>
              <a:rPr lang="en-US" dirty="0" smtClean="0"/>
              <a:t>Hip flexor contractures</a:t>
            </a:r>
          </a:p>
          <a:p>
            <a:r>
              <a:rPr lang="en-US" dirty="0" smtClean="0"/>
              <a:t>Toe walking</a:t>
            </a:r>
          </a:p>
          <a:p>
            <a:r>
              <a:rPr lang="en-US" dirty="0" smtClean="0"/>
              <a:t>Frequent falling</a:t>
            </a:r>
          </a:p>
          <a:p>
            <a:r>
              <a:rPr lang="en-US" dirty="0" smtClean="0"/>
              <a:t>Difficulty climbing stairs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171521"/>
            <a:ext cx="4184650" cy="38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5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DMD- characteristics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Progressive weakness, proximal&gt;distal</a:t>
            </a:r>
          </a:p>
          <a:p>
            <a:r>
              <a:rPr lang="en-US" dirty="0" smtClean="0"/>
              <a:t>Muscle contractures</a:t>
            </a:r>
          </a:p>
          <a:p>
            <a:r>
              <a:rPr lang="en-US" dirty="0" smtClean="0"/>
              <a:t>Impaired balance, posture</a:t>
            </a:r>
          </a:p>
          <a:p>
            <a:r>
              <a:rPr lang="en-US" dirty="0" smtClean="0"/>
              <a:t>Progressive scoliosis</a:t>
            </a:r>
          </a:p>
          <a:p>
            <a:r>
              <a:rPr lang="en-US" dirty="0" smtClean="0"/>
              <a:t>Presence of ‘Gower’s sign’</a:t>
            </a:r>
          </a:p>
          <a:p>
            <a:r>
              <a:rPr lang="en-US" dirty="0" smtClean="0"/>
              <a:t>Atypical posture</a:t>
            </a:r>
          </a:p>
          <a:p>
            <a:r>
              <a:rPr lang="en-US" dirty="0" smtClean="0"/>
              <a:t>May have learning disabilities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3365595"/>
            <a:ext cx="4184650" cy="14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55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DMD Prognosis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Usually diagnosed at preschool age, often symptoms don’t appear until age 5 </a:t>
            </a:r>
          </a:p>
          <a:p>
            <a:r>
              <a:rPr lang="en-US" dirty="0" smtClean="0"/>
              <a:t>Progressive weakness with loss of ambulation around age 12</a:t>
            </a:r>
          </a:p>
          <a:p>
            <a:r>
              <a:rPr lang="en-US" dirty="0" smtClean="0"/>
              <a:t>Decreased heart and lung in teenage years due to weakness in respiratory and cardiac muscle </a:t>
            </a:r>
          </a:p>
          <a:p>
            <a:r>
              <a:rPr lang="en-US" dirty="0" smtClean="0"/>
              <a:t>Decreased GI function (constipation and impaction) due to weakness of smooth muscle</a:t>
            </a:r>
          </a:p>
          <a:p>
            <a:r>
              <a:rPr lang="en-US" dirty="0" smtClean="0"/>
              <a:t>Expected life span </a:t>
            </a:r>
            <a:r>
              <a:rPr lang="en-US" dirty="0" err="1" smtClean="0"/>
              <a:t>upto</a:t>
            </a:r>
            <a:r>
              <a:rPr lang="en-US" dirty="0" smtClean="0"/>
              <a:t> late teen years and twenties</a:t>
            </a:r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Treatment options: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Maintain strength/ endurance/ ROM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Splinting/ bracing/ contracture management- surgical release of tight muscles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Adaptive devices/ equipment to optimize functional mobility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Respiratory care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5576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syndrome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genetic disorder in which chromosome 21 divides incorrectly leading to a third chromosome (“trisomy 21”) resulting in mental retardation and medical complications.</a:t>
            </a:r>
          </a:p>
          <a:p>
            <a:r>
              <a:rPr lang="en-US" dirty="0" smtClean="0"/>
              <a:t>Is one of the most common genetic birth defects, occurring in about 1 in 800 births (increased incidence with increased maternal age).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8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pediatric conditions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Cerebral palsy (CP)                                   </a:t>
            </a:r>
          </a:p>
          <a:p>
            <a:r>
              <a:rPr lang="en-US" dirty="0" smtClean="0"/>
              <a:t>Muscular dystrophy (MD)</a:t>
            </a:r>
          </a:p>
          <a:p>
            <a:r>
              <a:rPr lang="en-US" dirty="0" err="1" smtClean="0"/>
              <a:t>Spina</a:t>
            </a:r>
            <a:r>
              <a:rPr lang="en-US" dirty="0" smtClean="0"/>
              <a:t> bifida</a:t>
            </a:r>
          </a:p>
          <a:p>
            <a:r>
              <a:rPr lang="en-US" dirty="0" smtClean="0"/>
              <a:t>Down’s syndrome</a:t>
            </a:r>
          </a:p>
          <a:p>
            <a:r>
              <a:rPr lang="en-US" dirty="0" smtClean="0"/>
              <a:t>Developmental delay</a:t>
            </a:r>
          </a:p>
          <a:p>
            <a:r>
              <a:rPr lang="en-US" dirty="0" smtClean="0"/>
              <a:t>Seizure disorder</a:t>
            </a:r>
          </a:p>
          <a:p>
            <a:r>
              <a:rPr lang="en-US" dirty="0" smtClean="0"/>
              <a:t>Burns</a:t>
            </a:r>
          </a:p>
          <a:p>
            <a:r>
              <a:rPr lang="en-US" dirty="0" smtClean="0"/>
              <a:t>Torticollis</a:t>
            </a:r>
          </a:p>
          <a:p>
            <a:r>
              <a:rPr lang="en-US" dirty="0" smtClean="0"/>
              <a:t>Congenital malformations</a:t>
            </a:r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Prematurity</a:t>
            </a:r>
          </a:p>
          <a:p>
            <a:r>
              <a:rPr lang="en-US" dirty="0" smtClean="0"/>
              <a:t>Cystic fibrosis</a:t>
            </a:r>
          </a:p>
          <a:p>
            <a:r>
              <a:rPr lang="en-US" dirty="0" smtClean="0"/>
              <a:t>Sports injuries</a:t>
            </a:r>
          </a:p>
          <a:p>
            <a:r>
              <a:rPr lang="en-US" dirty="0" smtClean="0"/>
              <a:t>Traumatic brain injury (TBI)</a:t>
            </a:r>
          </a:p>
          <a:p>
            <a:r>
              <a:rPr lang="en-US" dirty="0" smtClean="0"/>
              <a:t>Autism spectrum disorder</a:t>
            </a:r>
          </a:p>
          <a:p>
            <a:r>
              <a:rPr lang="en-US" dirty="0" smtClean="0"/>
              <a:t>Juvenile arthritis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443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syndrome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Common physical features: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Flat facial profile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Upward slanted eyes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Short neck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Short arms/ legs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Smaller mouth, tongue appears large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Ears that may fold over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Flattened nasal bridge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Hands have deep transverse crease in palm and fingers may be short</a:t>
            </a:r>
          </a:p>
          <a:p>
            <a:pPr>
              <a:buFont typeface="Wingdings" panose="05000000000000000000" pitchFamily="2" charset="2"/>
              <a:buChar char="v"/>
            </a:pPr>
            <a:endParaRPr lang="en-IN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Common physical impairments: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Hypotonia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Loose ligaments and hypermobile joints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Pes planus/ flexible flat feet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Decreased strength and balance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Patellofemoral disorders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Atlantoaxial (C1-C2) instability 15% of the time, which may lead to spinal cord compression.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865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syndrome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Cognitive, communication and learning impairments: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Mental retardation can be mild to severe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Learning disabilities may be present requiring special education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Receptive and expressive language may be delayed requiring speech therapy, augmentative communication and/ or sign language.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Gross motor and mobility skills: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Gross motor skills are delayed due to low muscle tone, loose ligaments and decreased strength.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Walking usually occurs around age 2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Gross motor development continues throughout lifespan, yet it remains delayed.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Increased incidence of overweight with age may affect fitness level.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0534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syndrome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Physical therapy: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PT from birth through adulthood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ESS, school, outpatient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Therapy focus: strengthening, balance and gross &amp; fine motor skills mobility.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Orthotics (evidence is mixed concerning their value)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Parent education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Prognosis and outcomes: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Life expectancy is 55 years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Education and work training available allowing great opportunity for productivity: may go onto college, have jobs and live independently.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Incidence of Alzheimer's disease is 25% in adults over age 32.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9563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Seizure disorders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389185"/>
            <a:ext cx="8596668" cy="46521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Seizure: </a:t>
            </a:r>
            <a:r>
              <a:rPr lang="en-US" dirty="0"/>
              <a:t>uncontrolled electrical activity in the brain which </a:t>
            </a:r>
            <a:r>
              <a:rPr lang="en-US" dirty="0" smtClean="0"/>
              <a:t>may produce </a:t>
            </a:r>
            <a:r>
              <a:rPr lang="en-US" dirty="0"/>
              <a:t>physical or other symptoms</a:t>
            </a:r>
          </a:p>
          <a:p>
            <a:pPr marL="0" indent="0">
              <a:buNone/>
            </a:pPr>
            <a:r>
              <a:rPr lang="en-US" b="1" dirty="0"/>
              <a:t>Epilepsy: </a:t>
            </a:r>
            <a:r>
              <a:rPr lang="en-US" dirty="0"/>
              <a:t>a neurologic disorder marked by recurrent </a:t>
            </a:r>
            <a:r>
              <a:rPr lang="en-US" dirty="0" smtClean="0"/>
              <a:t>seizure episodes </a:t>
            </a:r>
            <a:r>
              <a:rPr lang="en-US" dirty="0"/>
              <a:t>due to abnormal electrical activity in the brain</a:t>
            </a:r>
          </a:p>
          <a:p>
            <a:pPr marL="0" indent="0">
              <a:buNone/>
            </a:pPr>
            <a:r>
              <a:rPr lang="en-IN" b="1" dirty="0"/>
              <a:t>Seizure Causes:</a:t>
            </a:r>
          </a:p>
          <a:p>
            <a:pPr marL="0" indent="0">
              <a:buNone/>
            </a:pPr>
            <a:r>
              <a:rPr lang="en-IN" dirty="0"/>
              <a:t>● Birth trauma</a:t>
            </a:r>
          </a:p>
          <a:p>
            <a:pPr marL="0" indent="0">
              <a:buNone/>
            </a:pPr>
            <a:r>
              <a:rPr lang="en-IN" dirty="0"/>
              <a:t>● Congenital conditions</a:t>
            </a:r>
          </a:p>
          <a:p>
            <a:pPr marL="0" indent="0">
              <a:buNone/>
            </a:pPr>
            <a:r>
              <a:rPr lang="en-IN" dirty="0"/>
              <a:t>● Brain </a:t>
            </a:r>
            <a:r>
              <a:rPr lang="en-IN" dirty="0" err="1"/>
              <a:t>tumor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● Degenerative brain disorders</a:t>
            </a:r>
          </a:p>
          <a:p>
            <a:pPr marL="0" indent="0">
              <a:buNone/>
            </a:pPr>
            <a:r>
              <a:rPr lang="en-IN" dirty="0"/>
              <a:t>● Poisoning</a:t>
            </a:r>
          </a:p>
          <a:p>
            <a:pPr marL="0" indent="0">
              <a:buNone/>
            </a:pPr>
            <a:r>
              <a:rPr lang="en-IN" dirty="0"/>
              <a:t>● Fever or infection</a:t>
            </a:r>
          </a:p>
          <a:p>
            <a:pPr marL="0" indent="0">
              <a:buNone/>
            </a:pPr>
            <a:r>
              <a:rPr lang="en-IN" dirty="0"/>
              <a:t>● Stroke</a:t>
            </a:r>
          </a:p>
          <a:p>
            <a:pPr marL="0" indent="0">
              <a:buNone/>
            </a:pPr>
            <a:r>
              <a:rPr lang="en-IN" dirty="0"/>
              <a:t>● Medication</a:t>
            </a:r>
          </a:p>
          <a:p>
            <a:pPr marL="0" indent="0">
              <a:buNone/>
            </a:pPr>
            <a:r>
              <a:rPr lang="en-IN" dirty="0"/>
              <a:t>● Emotional stress</a:t>
            </a:r>
          </a:p>
          <a:p>
            <a:pPr marL="0" indent="0">
              <a:buNone/>
            </a:pPr>
            <a:r>
              <a:rPr lang="en-IN" dirty="0"/>
              <a:t>● Change in blood sugar</a:t>
            </a:r>
          </a:p>
        </p:txBody>
      </p:sp>
    </p:spTree>
    <p:extLst>
      <p:ext uri="{BB962C8B-B14F-4D97-AF65-F5344CB8AC3E}">
        <p14:creationId xmlns:p14="http://schemas.microsoft.com/office/powerpoint/2010/main" val="1731089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Seizure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66093"/>
            <a:ext cx="8596668" cy="47752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Types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Focal </a:t>
            </a:r>
            <a:r>
              <a:rPr lang="en-US" b="1" dirty="0"/>
              <a:t>seizures: </a:t>
            </a:r>
            <a:r>
              <a:rPr lang="en-US" dirty="0"/>
              <a:t>abnormal electrical activity involving one or </a:t>
            </a:r>
            <a:r>
              <a:rPr lang="en-US" dirty="0" smtClean="0"/>
              <a:t>more areas </a:t>
            </a:r>
            <a:r>
              <a:rPr lang="en-US" dirty="0"/>
              <a:t>in one hemisphere of the brain</a:t>
            </a:r>
          </a:p>
          <a:p>
            <a:pPr marL="0" indent="0">
              <a:buNone/>
            </a:pPr>
            <a:r>
              <a:rPr lang="en-US" dirty="0"/>
              <a:t>– May often experience an aura (involving senses of </a:t>
            </a:r>
            <a:r>
              <a:rPr lang="en-US" dirty="0" smtClean="0"/>
              <a:t>hearing, vision</a:t>
            </a:r>
            <a:r>
              <a:rPr lang="en-US" dirty="0"/>
              <a:t>, or smell prior to seizure)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Simple </a:t>
            </a:r>
            <a:r>
              <a:rPr lang="en-US" b="1" dirty="0"/>
              <a:t>or complex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May see behaviors such as gagging, lip smacking, </a:t>
            </a:r>
            <a:r>
              <a:rPr lang="en-US" dirty="0" smtClean="0"/>
              <a:t>spinning, screaming</a:t>
            </a:r>
            <a:r>
              <a:rPr lang="en-US" dirty="0"/>
              <a:t>, crying, laughing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Generalized </a:t>
            </a:r>
            <a:r>
              <a:rPr lang="en-US" b="1" dirty="0"/>
              <a:t>seizures: </a:t>
            </a:r>
            <a:r>
              <a:rPr lang="en-US" dirty="0"/>
              <a:t>involve both hemispheres of the brain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u="sng" dirty="0"/>
              <a:t>Absence seizures: </a:t>
            </a:r>
            <a:r>
              <a:rPr lang="en-US" dirty="0"/>
              <a:t>child usually presents as staring and may </a:t>
            </a:r>
            <a:r>
              <a:rPr lang="en-US" dirty="0" smtClean="0"/>
              <a:t>not recall </a:t>
            </a:r>
            <a:r>
              <a:rPr lang="en-US" dirty="0"/>
              <a:t>the seizure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Generally </a:t>
            </a:r>
            <a:r>
              <a:rPr lang="en-US" dirty="0"/>
              <a:t>don’t last longer than 30 seconds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u="sng" dirty="0"/>
              <a:t>Atonic seizures: </a:t>
            </a:r>
            <a:r>
              <a:rPr lang="en-US" dirty="0"/>
              <a:t>sudden loss of muscle tone, may cause </a:t>
            </a:r>
            <a:r>
              <a:rPr lang="en-US" dirty="0" smtClean="0"/>
              <a:t>drop attacks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u="sng" dirty="0"/>
              <a:t>Tonic seizures: </a:t>
            </a:r>
            <a:r>
              <a:rPr lang="en-US" dirty="0"/>
              <a:t>sudden stiffening of parts of entire body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u="sng" dirty="0"/>
              <a:t>Generalized tonic-</a:t>
            </a:r>
            <a:r>
              <a:rPr lang="en-US" u="sng" dirty="0" err="1"/>
              <a:t>clonic</a:t>
            </a:r>
            <a:r>
              <a:rPr lang="en-US" u="sng" dirty="0"/>
              <a:t> seizure: </a:t>
            </a:r>
            <a:r>
              <a:rPr lang="en-US" dirty="0"/>
              <a:t>also known as grand </a:t>
            </a:r>
            <a:r>
              <a:rPr lang="en-US" dirty="0" smtClean="0"/>
              <a:t>mal seizure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5625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Seizure disorders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/>
              <a:t>Symptoms</a:t>
            </a:r>
          </a:p>
          <a:p>
            <a:pPr marL="0" indent="0">
              <a:buNone/>
            </a:pPr>
            <a:r>
              <a:rPr lang="en-US" dirty="0"/>
              <a:t>● Jerking movements in the extremities</a:t>
            </a:r>
          </a:p>
          <a:p>
            <a:pPr marL="0" indent="0">
              <a:buNone/>
            </a:pPr>
            <a:r>
              <a:rPr lang="en-US" dirty="0"/>
              <a:t>• Stiffening of the body</a:t>
            </a:r>
          </a:p>
          <a:p>
            <a:pPr marL="0" indent="0">
              <a:buNone/>
            </a:pPr>
            <a:r>
              <a:rPr lang="en-US" dirty="0"/>
              <a:t>• Loss of consciousness</a:t>
            </a:r>
          </a:p>
          <a:p>
            <a:pPr marL="0" indent="0">
              <a:buNone/>
            </a:pPr>
            <a:r>
              <a:rPr lang="en-US" dirty="0"/>
              <a:t>• Breathing impairments</a:t>
            </a:r>
          </a:p>
          <a:p>
            <a:pPr marL="0" indent="0">
              <a:buNone/>
            </a:pPr>
            <a:r>
              <a:rPr lang="en-US" dirty="0"/>
              <a:t>• Loss of bowel or bladder control</a:t>
            </a:r>
          </a:p>
          <a:p>
            <a:pPr marL="0" indent="0">
              <a:buNone/>
            </a:pPr>
            <a:r>
              <a:rPr lang="en-US" dirty="0"/>
              <a:t>• Falling suddenly for no apparent reason</a:t>
            </a:r>
          </a:p>
          <a:p>
            <a:pPr marL="0" indent="0">
              <a:buNone/>
            </a:pPr>
            <a:r>
              <a:rPr lang="en-US" dirty="0"/>
              <a:t>• Extreme sleepiness and irritability </a:t>
            </a:r>
            <a:r>
              <a:rPr lang="en-US" dirty="0" smtClean="0"/>
              <a:t>when waking </a:t>
            </a:r>
            <a:r>
              <a:rPr lang="en-US" dirty="0"/>
              <a:t>up in the morning</a:t>
            </a:r>
          </a:p>
          <a:p>
            <a:pPr marL="0" indent="0">
              <a:buNone/>
            </a:pPr>
            <a:r>
              <a:rPr lang="en-US" dirty="0"/>
              <a:t>• Head nodding</a:t>
            </a:r>
          </a:p>
          <a:p>
            <a:pPr marL="0" indent="0">
              <a:buNone/>
            </a:pPr>
            <a:r>
              <a:rPr lang="en-US" dirty="0"/>
              <a:t>• Periods of rapid eye blinking and staring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7124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Seizure (what can you do?)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3639" y="2160589"/>
            <a:ext cx="3149265" cy="376542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Ketogenic diet: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970" y="2571820"/>
            <a:ext cx="45053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10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Seizures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can you do to help: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Note time seizure </a:t>
            </a:r>
            <a:r>
              <a:rPr lang="en-US" dirty="0" smtClean="0"/>
              <a:t>started, how </a:t>
            </a:r>
            <a:r>
              <a:rPr lang="en-US" dirty="0"/>
              <a:t>long it lasts, what </a:t>
            </a:r>
            <a:r>
              <a:rPr lang="en-US" dirty="0" smtClean="0"/>
              <a:t>type of </a:t>
            </a:r>
            <a:r>
              <a:rPr lang="en-US" dirty="0"/>
              <a:t>movements you saw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Move </a:t>
            </a:r>
            <a:r>
              <a:rPr lang="en-US" dirty="0"/>
              <a:t>chairs, tables, </a:t>
            </a:r>
            <a:r>
              <a:rPr lang="en-US" dirty="0" smtClean="0"/>
              <a:t>objects out </a:t>
            </a:r>
            <a:r>
              <a:rPr lang="en-US" dirty="0"/>
              <a:t>of the way for safety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If </a:t>
            </a:r>
            <a:r>
              <a:rPr lang="en-US" dirty="0"/>
              <a:t>child is standing, </a:t>
            </a:r>
            <a:r>
              <a:rPr lang="en-US" dirty="0" smtClean="0"/>
              <a:t>gently ease </a:t>
            </a:r>
            <a:r>
              <a:rPr lang="en-US" dirty="0"/>
              <a:t>to floor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Stay </a:t>
            </a:r>
            <a:r>
              <a:rPr lang="en-US" dirty="0"/>
              <a:t>with child until </a:t>
            </a:r>
            <a:r>
              <a:rPr lang="en-US" dirty="0" smtClean="0"/>
              <a:t>seizure is </a:t>
            </a:r>
            <a:r>
              <a:rPr lang="en-US" dirty="0"/>
              <a:t>over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Treatment: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Anti-seizure medication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Ketogenic </a:t>
            </a:r>
            <a:r>
              <a:rPr lang="en-US" dirty="0"/>
              <a:t>diet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www.epilepsy.com/learn/treatingseizuresandepilepsy/dietarytherapies/ketogenic-diet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Vagal nerve stimulator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785" y="4445416"/>
            <a:ext cx="1278181" cy="135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9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Seizures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Vagal Nerve </a:t>
            </a:r>
            <a:r>
              <a:rPr lang="en-US" b="1" dirty="0" smtClean="0"/>
              <a:t>Stimulator(VNS</a:t>
            </a:r>
            <a:r>
              <a:rPr lang="en-US" b="1" dirty="0"/>
              <a:t>): </a:t>
            </a:r>
            <a:r>
              <a:rPr lang="en-US" dirty="0"/>
              <a:t>pacemaker </a:t>
            </a:r>
            <a:r>
              <a:rPr lang="en-US" dirty="0" smtClean="0"/>
              <a:t>implanted below </a:t>
            </a:r>
            <a:r>
              <a:rPr lang="en-US" dirty="0"/>
              <a:t>the skin inferior to </a:t>
            </a:r>
            <a:r>
              <a:rPr lang="en-US" dirty="0" smtClean="0"/>
              <a:t>the clavicle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Delivers </a:t>
            </a:r>
            <a:r>
              <a:rPr lang="en-US" dirty="0"/>
              <a:t>small pulses </a:t>
            </a:r>
            <a:r>
              <a:rPr lang="en-US" dirty="0" smtClean="0"/>
              <a:t>of electrical </a:t>
            </a:r>
            <a:r>
              <a:rPr lang="en-US" dirty="0"/>
              <a:t>stimulation to </a:t>
            </a:r>
            <a:r>
              <a:rPr lang="en-US" dirty="0" smtClean="0"/>
              <a:t>the </a:t>
            </a:r>
            <a:r>
              <a:rPr lang="en-US" dirty="0" err="1" smtClean="0"/>
              <a:t>vagus</a:t>
            </a:r>
            <a:r>
              <a:rPr lang="en-US" dirty="0" smtClean="0"/>
              <a:t> </a:t>
            </a:r>
            <a:r>
              <a:rPr lang="en-US" dirty="0"/>
              <a:t>nerve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Acts </a:t>
            </a:r>
            <a:r>
              <a:rPr lang="en-US" dirty="0"/>
              <a:t>like a “</a:t>
            </a:r>
            <a:r>
              <a:rPr lang="en-US" dirty="0" smtClean="0"/>
              <a:t>pacemaker of </a:t>
            </a:r>
            <a:r>
              <a:rPr lang="en-US" dirty="0"/>
              <a:t>the brain”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Holding the magnet to </a:t>
            </a:r>
            <a:r>
              <a:rPr lang="en-US" dirty="0" smtClean="0"/>
              <a:t>the VNS </a:t>
            </a:r>
            <a:r>
              <a:rPr lang="en-US" dirty="0"/>
              <a:t>delivers a burst </a:t>
            </a:r>
            <a:r>
              <a:rPr lang="en-US" dirty="0" smtClean="0"/>
              <a:t>of stimulation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2269" y="1131278"/>
            <a:ext cx="3895717" cy="49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28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Autism Spectrum Disorder</a:t>
            </a:r>
            <a:br>
              <a:rPr lang="en-IN" dirty="0"/>
            </a:br>
            <a:r>
              <a:rPr lang="en-IN" dirty="0"/>
              <a:t>(ASD)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What is ASD?</a:t>
            </a:r>
          </a:p>
          <a:p>
            <a:pPr marL="0" indent="0">
              <a:buNone/>
            </a:pPr>
            <a:r>
              <a:rPr lang="en-IN" dirty="0"/>
              <a:t>● General term for a group of complex disorders </a:t>
            </a:r>
            <a:r>
              <a:rPr lang="en-IN" dirty="0" smtClean="0"/>
              <a:t>of early </a:t>
            </a:r>
            <a:r>
              <a:rPr lang="en-IN" dirty="0"/>
              <a:t>brain development</a:t>
            </a:r>
          </a:p>
          <a:p>
            <a:pPr marL="0" indent="0">
              <a:buNone/>
            </a:pPr>
            <a:r>
              <a:rPr lang="en-IN" dirty="0"/>
              <a:t>● Characterized by difficulties in social </a:t>
            </a:r>
            <a:r>
              <a:rPr lang="en-IN" dirty="0" smtClean="0"/>
              <a:t>interaction, verbal </a:t>
            </a:r>
            <a:r>
              <a:rPr lang="en-IN" dirty="0"/>
              <a:t>and nonverbal communication </a:t>
            </a:r>
            <a:r>
              <a:rPr lang="en-IN" dirty="0" smtClean="0"/>
              <a:t>and repetitive </a:t>
            </a:r>
            <a:r>
              <a:rPr lang="en-IN" dirty="0" err="1"/>
              <a:t>behaviors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● Autistic disorder….child disintegrative disorder</a:t>
            </a:r>
            <a:r>
              <a:rPr lang="en-IN" dirty="0" smtClean="0"/>
              <a:t>….pervasive </a:t>
            </a:r>
            <a:r>
              <a:rPr lang="en-IN" dirty="0"/>
              <a:t>developmental disorder-not </a:t>
            </a:r>
            <a:r>
              <a:rPr lang="en-IN" dirty="0" smtClean="0"/>
              <a:t>otherwise specified </a:t>
            </a:r>
            <a:r>
              <a:rPr lang="en-IN" dirty="0"/>
              <a:t>(PDD-NOS</a:t>
            </a:r>
            <a:r>
              <a:rPr lang="en-IN" dirty="0" smtClean="0"/>
              <a:t>)... </a:t>
            </a:r>
            <a:r>
              <a:rPr lang="en-IN" dirty="0"/>
              <a:t>=ASD (DSM-5</a:t>
            </a:r>
            <a:r>
              <a:rPr lang="en-IN" dirty="0" smtClean="0"/>
              <a:t>) </a:t>
            </a:r>
          </a:p>
          <a:p>
            <a:r>
              <a:rPr lang="en-IN" b="1" dirty="0" smtClean="0"/>
              <a:t>DSM-5: </a:t>
            </a:r>
            <a:r>
              <a:rPr lang="en-US" dirty="0" smtClean="0"/>
              <a:t>The </a:t>
            </a:r>
            <a:r>
              <a:rPr lang="en-US" dirty="0"/>
              <a:t>Diagnostic and Statistical Manual of Mental Disorders, Fifth Edition (DSM-5) is a handbook that health care professionals use to diagnose mental disorders, including autism spectrum disorder (ASD</a:t>
            </a:r>
            <a:r>
              <a:rPr lang="en-US" dirty="0" smtClean="0"/>
              <a:t>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458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 progressive disorder of voluntary movement and/or posture that is caused by damage to the immature brain before, during or after birth (</a:t>
            </a:r>
            <a:r>
              <a:rPr lang="en-US" dirty="0" err="1" smtClean="0"/>
              <a:t>upto</a:t>
            </a:r>
            <a:r>
              <a:rPr lang="en-US" dirty="0" smtClean="0"/>
              <a:t> 2 years of age).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Classification: (by part of body affected)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Monoplegia- one limb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Paraplegia- legs only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Hemiplegia- one side of body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Triplegia</a:t>
            </a:r>
            <a:r>
              <a:rPr lang="en-US" dirty="0" smtClean="0"/>
              <a:t>- three limbs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Quadriplegia- all four limbs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Diplegia</a:t>
            </a:r>
            <a:r>
              <a:rPr lang="en-US" dirty="0" smtClean="0"/>
              <a:t>- primarily both legs, arms may be affected minimally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Double hemiplegia- arms more than legs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5331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Autism Spectrum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DSM-5</a:t>
            </a:r>
          </a:p>
          <a:p>
            <a:pPr marL="0" indent="0">
              <a:buNone/>
            </a:pPr>
            <a:r>
              <a:rPr lang="en-US" dirty="0"/>
              <a:t>• Persistent deficits in social communication and social </a:t>
            </a:r>
            <a:r>
              <a:rPr lang="en-US" dirty="0" smtClean="0"/>
              <a:t>interaction across </a:t>
            </a:r>
            <a:r>
              <a:rPr lang="en-US" dirty="0"/>
              <a:t>multiple contexts</a:t>
            </a:r>
          </a:p>
          <a:p>
            <a:pPr marL="0" indent="0">
              <a:buNone/>
            </a:pPr>
            <a:r>
              <a:rPr lang="en-US" dirty="0"/>
              <a:t>• Restricted, repetitive patterns of behavior, interests, or activities</a:t>
            </a:r>
          </a:p>
          <a:p>
            <a:pPr marL="0" indent="0">
              <a:buNone/>
            </a:pPr>
            <a:r>
              <a:rPr lang="en-US" dirty="0"/>
              <a:t>• Symptoms must be present in the early developmental </a:t>
            </a:r>
            <a:r>
              <a:rPr lang="en-US" dirty="0" smtClean="0"/>
              <a:t>period (but </a:t>
            </a:r>
            <a:r>
              <a:rPr lang="en-US" dirty="0"/>
              <a:t>may not become fully manifest until social demands </a:t>
            </a:r>
            <a:r>
              <a:rPr lang="en-US" dirty="0" smtClean="0"/>
              <a:t>exceed limited </a:t>
            </a:r>
            <a:r>
              <a:rPr lang="en-US" dirty="0"/>
              <a:t>capacities, or may be masked by learned strategies </a:t>
            </a:r>
            <a:r>
              <a:rPr lang="en-US" dirty="0" smtClean="0"/>
              <a:t>in later </a:t>
            </a:r>
            <a:r>
              <a:rPr lang="en-US" dirty="0"/>
              <a:t>life)</a:t>
            </a:r>
          </a:p>
          <a:p>
            <a:pPr marL="0" indent="0">
              <a:buNone/>
            </a:pPr>
            <a:r>
              <a:rPr lang="en-US" dirty="0"/>
              <a:t>• Symptoms cause clinically significant impairment in </a:t>
            </a:r>
            <a:r>
              <a:rPr lang="en-US" dirty="0" smtClean="0"/>
              <a:t>social, occupational</a:t>
            </a:r>
            <a:r>
              <a:rPr lang="en-US" dirty="0"/>
              <a:t>, or other important areas of current functioning</a:t>
            </a:r>
          </a:p>
          <a:p>
            <a:pPr marL="0" indent="0">
              <a:buNone/>
            </a:pPr>
            <a:r>
              <a:rPr lang="en-US" dirty="0"/>
              <a:t>• These disturbances are not better explained by </a:t>
            </a:r>
            <a:r>
              <a:rPr lang="en-US" dirty="0" smtClean="0"/>
              <a:t>intellectual disability </a:t>
            </a:r>
            <a:r>
              <a:rPr lang="en-US" dirty="0"/>
              <a:t>(intellectual developmental disorder) or </a:t>
            </a:r>
            <a:r>
              <a:rPr lang="en-US" dirty="0" smtClean="0"/>
              <a:t>global developmental </a:t>
            </a:r>
            <a:r>
              <a:rPr lang="en-US" dirty="0"/>
              <a:t>delay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1934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Autism Spectrum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Prevalence</a:t>
            </a:r>
          </a:p>
          <a:p>
            <a:pPr marL="0" indent="0">
              <a:buNone/>
            </a:pPr>
            <a:r>
              <a:rPr lang="en-US" dirty="0"/>
              <a:t>• 1 in 68 children and 1 in 42 boys</a:t>
            </a:r>
          </a:p>
          <a:p>
            <a:pPr marL="0" indent="0">
              <a:buNone/>
            </a:pPr>
            <a:r>
              <a:rPr lang="en-US" dirty="0"/>
              <a:t>-boys nearly 5x more likely than girls</a:t>
            </a:r>
          </a:p>
          <a:p>
            <a:pPr marL="0" indent="0">
              <a:buNone/>
            </a:pPr>
            <a:r>
              <a:rPr lang="en-US" dirty="0"/>
              <a:t>• 3rd most common </a:t>
            </a:r>
            <a:r>
              <a:rPr lang="en-US" dirty="0" smtClean="0"/>
              <a:t>developmental disability </a:t>
            </a:r>
            <a:r>
              <a:rPr lang="en-US" dirty="0"/>
              <a:t>in US</a:t>
            </a:r>
          </a:p>
          <a:p>
            <a:pPr marL="0" indent="0">
              <a:buNone/>
            </a:pPr>
            <a:r>
              <a:rPr lang="en-US" dirty="0"/>
              <a:t>-fastest growing serious </a:t>
            </a:r>
            <a:r>
              <a:rPr lang="en-US" dirty="0" smtClean="0"/>
              <a:t>developmental disability </a:t>
            </a:r>
            <a:r>
              <a:rPr lang="en-US" dirty="0"/>
              <a:t>in the U.S.</a:t>
            </a:r>
          </a:p>
          <a:p>
            <a:pPr marL="0" indent="0">
              <a:buNone/>
            </a:pPr>
            <a:r>
              <a:rPr lang="en-US" dirty="0"/>
              <a:t>• Costs a family $60,000 a year </a:t>
            </a:r>
            <a:r>
              <a:rPr lang="en-US" dirty="0" smtClean="0"/>
              <a:t>on average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Cause</a:t>
            </a:r>
          </a:p>
          <a:p>
            <a:pPr marL="0" indent="0">
              <a:buNone/>
            </a:pPr>
            <a:r>
              <a:rPr lang="en-US" dirty="0"/>
              <a:t>• Unknown, but have identified genetic mutations which </a:t>
            </a:r>
            <a:r>
              <a:rPr lang="en-US" dirty="0" smtClean="0"/>
              <a:t>may directly </a:t>
            </a:r>
            <a:r>
              <a:rPr lang="en-US" dirty="0"/>
              <a:t>result in ASD in few cases</a:t>
            </a:r>
          </a:p>
          <a:p>
            <a:pPr marL="0" indent="0">
              <a:buNone/>
            </a:pPr>
            <a:r>
              <a:rPr lang="en-US" dirty="0"/>
              <a:t>• Most cases likely due to genetic predisposition combined </a:t>
            </a:r>
            <a:r>
              <a:rPr lang="en-US" dirty="0" smtClean="0"/>
              <a:t>with environmental </a:t>
            </a:r>
            <a:r>
              <a:rPr lang="en-US" dirty="0"/>
              <a:t>factors (e.g., maternal age, oxygen </a:t>
            </a:r>
            <a:r>
              <a:rPr lang="en-US" dirty="0" smtClean="0"/>
              <a:t>deprivation around </a:t>
            </a:r>
            <a:r>
              <a:rPr lang="en-US" dirty="0"/>
              <a:t>birth, maternal folic acid intake, etc.)</a:t>
            </a:r>
          </a:p>
          <a:p>
            <a:r>
              <a:rPr lang="en-US" b="1" dirty="0"/>
              <a:t>Diagnosis</a:t>
            </a:r>
          </a:p>
          <a:p>
            <a:pPr marL="0" indent="0">
              <a:buNone/>
            </a:pPr>
            <a:r>
              <a:rPr lang="en-US" dirty="0"/>
              <a:t>• Average age of diagnosis is 4-5 years BUT a reliable </a:t>
            </a:r>
            <a:r>
              <a:rPr lang="en-US" dirty="0" smtClean="0"/>
              <a:t>diagnosis can </a:t>
            </a:r>
            <a:r>
              <a:rPr lang="en-US" dirty="0"/>
              <a:t>be made at 18-24 months and researchers are working </a:t>
            </a:r>
            <a:r>
              <a:rPr lang="en-US" dirty="0" smtClean="0"/>
              <a:t>to lower </a:t>
            </a:r>
            <a:r>
              <a:rPr lang="en-US" dirty="0"/>
              <a:t>this age even further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2364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Early Warning Signs (6-12 months)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1. Rarely smiles when approached by caregivers</a:t>
            </a:r>
          </a:p>
          <a:p>
            <a:pPr marL="0" indent="0">
              <a:buNone/>
            </a:pPr>
            <a:r>
              <a:rPr lang="en-US" dirty="0"/>
              <a:t>2. Rarely tries to imitate sounds and movements others make, such as smiling </a:t>
            </a:r>
            <a:r>
              <a:rPr lang="en-US" dirty="0" smtClean="0"/>
              <a:t>and laughing</a:t>
            </a:r>
            <a:r>
              <a:rPr lang="en-US" dirty="0"/>
              <a:t>, during simple social exchanges</a:t>
            </a:r>
          </a:p>
          <a:p>
            <a:pPr marL="0" indent="0">
              <a:buNone/>
            </a:pPr>
            <a:r>
              <a:rPr lang="en-US" dirty="0"/>
              <a:t>3. Delayed or infrequent babbling</a:t>
            </a:r>
          </a:p>
          <a:p>
            <a:pPr marL="0" indent="0">
              <a:buNone/>
            </a:pPr>
            <a:r>
              <a:rPr lang="en-US" dirty="0"/>
              <a:t>4. Does not respond to his or her name with increasing consistency from 6-12 months</a:t>
            </a:r>
          </a:p>
          <a:p>
            <a:pPr marL="0" indent="0">
              <a:buNone/>
            </a:pPr>
            <a:r>
              <a:rPr lang="en-US" dirty="0"/>
              <a:t>5. Does not gesture to communicate by 10 months</a:t>
            </a:r>
          </a:p>
          <a:p>
            <a:pPr marL="0" indent="0">
              <a:buNone/>
            </a:pPr>
            <a:r>
              <a:rPr lang="en-US" dirty="0"/>
              <a:t>6. Poor eye contact</a:t>
            </a:r>
          </a:p>
          <a:p>
            <a:pPr marL="0" indent="0">
              <a:buNone/>
            </a:pPr>
            <a:r>
              <a:rPr lang="en-US" dirty="0"/>
              <a:t>7. Seeks your attention infrequently</a:t>
            </a:r>
          </a:p>
          <a:p>
            <a:pPr marL="0" indent="0">
              <a:buNone/>
            </a:pPr>
            <a:r>
              <a:rPr lang="en-US" dirty="0"/>
              <a:t>8. Repeatedly stiffens arms, hands, legs or displays unusual body movements such </a:t>
            </a:r>
            <a:r>
              <a:rPr lang="en-US" dirty="0" smtClean="0"/>
              <a:t>as rotating </a:t>
            </a:r>
            <a:r>
              <a:rPr lang="en-US" dirty="0"/>
              <a:t>the hands on the wrists, uncommon postures or other repetitive behaviors</a:t>
            </a:r>
          </a:p>
          <a:p>
            <a:pPr marL="0" indent="0">
              <a:buNone/>
            </a:pPr>
            <a:r>
              <a:rPr lang="en-US" dirty="0"/>
              <a:t>9. Does not reach up toward you when you reach to pick him or her up</a:t>
            </a:r>
          </a:p>
          <a:p>
            <a:pPr marL="0" indent="0">
              <a:buNone/>
            </a:pPr>
            <a:r>
              <a:rPr lang="en-US" dirty="0"/>
              <a:t>10. Delays in motor development, including delayed rolling over, pushing up </a:t>
            </a:r>
            <a:r>
              <a:rPr lang="en-US" dirty="0" smtClean="0"/>
              <a:t>and crawling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0478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Autism spectrum disorder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Common Physical Impairments</a:t>
            </a:r>
          </a:p>
          <a:p>
            <a:pPr marL="0" indent="0">
              <a:buNone/>
            </a:pPr>
            <a:r>
              <a:rPr lang="en-US" dirty="0"/>
              <a:t>• Impaired motor coordination</a:t>
            </a:r>
          </a:p>
          <a:p>
            <a:pPr marL="0" indent="0">
              <a:buNone/>
            </a:pPr>
            <a:r>
              <a:rPr lang="en-US" dirty="0"/>
              <a:t>• Impaired postural control</a:t>
            </a:r>
          </a:p>
          <a:p>
            <a:pPr marL="0" indent="0">
              <a:buNone/>
            </a:pPr>
            <a:r>
              <a:rPr lang="en-US" dirty="0"/>
              <a:t>• Impaired motor planning</a:t>
            </a:r>
          </a:p>
          <a:p>
            <a:pPr marL="0" indent="0">
              <a:buNone/>
            </a:pPr>
            <a:r>
              <a:rPr lang="en-US" dirty="0"/>
              <a:t>• Motor delays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3605" y="2160588"/>
            <a:ext cx="321648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64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ASD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Intervention Considerations</a:t>
            </a:r>
          </a:p>
          <a:p>
            <a:pPr marL="0" indent="0">
              <a:buNone/>
            </a:pPr>
            <a:r>
              <a:rPr lang="en-US" dirty="0"/>
              <a:t>• Applied Behavior Analysis (ABA)</a:t>
            </a:r>
          </a:p>
          <a:p>
            <a:pPr marL="0" indent="0">
              <a:buNone/>
            </a:pPr>
            <a:r>
              <a:rPr lang="en-US" dirty="0"/>
              <a:t>• Early Intervention Programs</a:t>
            </a:r>
          </a:p>
          <a:p>
            <a:pPr marL="0" indent="0">
              <a:buNone/>
            </a:pPr>
            <a:r>
              <a:rPr lang="en-US" dirty="0"/>
              <a:t>• Task Specific Practice</a:t>
            </a:r>
          </a:p>
          <a:p>
            <a:pPr marL="0" indent="0">
              <a:buNone/>
            </a:pPr>
            <a:r>
              <a:rPr lang="en-US" dirty="0"/>
              <a:t>• Physical Activity can improve </a:t>
            </a:r>
            <a:r>
              <a:rPr lang="en-US" dirty="0" smtClean="0"/>
              <a:t>academic performance </a:t>
            </a:r>
            <a:r>
              <a:rPr lang="en-US" dirty="0"/>
              <a:t>and reduce </a:t>
            </a:r>
            <a:r>
              <a:rPr lang="en-US" dirty="0" smtClean="0"/>
              <a:t>unwanted behaviors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Promote fine and gross motor skills</a:t>
            </a:r>
          </a:p>
          <a:p>
            <a:pPr marL="0" indent="0">
              <a:buNone/>
            </a:pPr>
            <a:r>
              <a:rPr lang="en-US" dirty="0"/>
              <a:t>• Schedules, visual charts. PECS</a:t>
            </a:r>
          </a:p>
          <a:p>
            <a:pPr marL="0" indent="0">
              <a:buNone/>
            </a:pPr>
            <a:r>
              <a:rPr lang="en-US" dirty="0"/>
              <a:t>• Family education </a:t>
            </a:r>
            <a:endParaRPr lang="en-IN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480166"/>
            <a:ext cx="4184650" cy="32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3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Additional Pediatric</a:t>
            </a:r>
            <a:br>
              <a:rPr lang="en-IN" dirty="0"/>
            </a:br>
            <a:r>
              <a:rPr lang="en-IN" dirty="0"/>
              <a:t>Diagnoses</a:t>
            </a:r>
            <a:br>
              <a:rPr lang="en-IN" dirty="0"/>
            </a:b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b="1" dirty="0"/>
              <a:t>Genetic disorders</a:t>
            </a:r>
          </a:p>
          <a:p>
            <a:pPr marL="0" indent="0">
              <a:buNone/>
            </a:pPr>
            <a:r>
              <a:rPr lang="en-IN" dirty="0"/>
              <a:t>○ Dubowitz Syndrome</a:t>
            </a:r>
          </a:p>
          <a:p>
            <a:pPr marL="0" indent="0">
              <a:buNone/>
            </a:pPr>
            <a:r>
              <a:rPr lang="en-IN" dirty="0"/>
              <a:t>○ Tuberous Sclerosis</a:t>
            </a:r>
          </a:p>
          <a:p>
            <a:pPr marL="0" indent="0">
              <a:buNone/>
            </a:pPr>
            <a:r>
              <a:rPr lang="en-IN" dirty="0"/>
              <a:t>○ </a:t>
            </a:r>
            <a:r>
              <a:rPr lang="en-IN" dirty="0" err="1"/>
              <a:t>Angelman</a:t>
            </a:r>
            <a:r>
              <a:rPr lang="en-IN" dirty="0"/>
              <a:t> Syndrome</a:t>
            </a:r>
          </a:p>
          <a:p>
            <a:pPr marL="0" indent="0">
              <a:buNone/>
            </a:pPr>
            <a:r>
              <a:rPr lang="en-IN" dirty="0"/>
              <a:t>○ Ehlers-</a:t>
            </a:r>
            <a:r>
              <a:rPr lang="en-IN" dirty="0" err="1"/>
              <a:t>Danlos</a:t>
            </a:r>
            <a:r>
              <a:rPr lang="en-IN" dirty="0"/>
              <a:t> Syndrome</a:t>
            </a:r>
          </a:p>
          <a:p>
            <a:pPr marL="0" indent="0">
              <a:buNone/>
            </a:pPr>
            <a:r>
              <a:rPr lang="en-IN" dirty="0"/>
              <a:t>○ Jacobsen Syndrome</a:t>
            </a:r>
          </a:p>
          <a:p>
            <a:pPr marL="0" indent="0">
              <a:buNone/>
            </a:pPr>
            <a:r>
              <a:rPr lang="en-IN" dirty="0"/>
              <a:t>○ </a:t>
            </a:r>
            <a:r>
              <a:rPr lang="en-IN" dirty="0" err="1"/>
              <a:t>Dravet</a:t>
            </a:r>
            <a:r>
              <a:rPr lang="en-IN" dirty="0"/>
              <a:t> Syndrome</a:t>
            </a:r>
          </a:p>
          <a:p>
            <a:pPr marL="0" indent="0">
              <a:buNone/>
            </a:pPr>
            <a:r>
              <a:rPr lang="en-IN" dirty="0"/>
              <a:t>○ Spinal Muscular Atrophy</a:t>
            </a:r>
          </a:p>
          <a:p>
            <a:r>
              <a:rPr lang="en-IN" dirty="0" smtClean="0"/>
              <a:t> </a:t>
            </a:r>
            <a:r>
              <a:rPr lang="en-IN" b="1" dirty="0"/>
              <a:t>Brain injury</a:t>
            </a:r>
          </a:p>
          <a:p>
            <a:pPr marL="0" indent="0">
              <a:buNone/>
            </a:pPr>
            <a:r>
              <a:rPr lang="en-IN" dirty="0"/>
              <a:t>○ </a:t>
            </a:r>
            <a:r>
              <a:rPr lang="en-IN" dirty="0" err="1"/>
              <a:t>Holoprosencephaly</a:t>
            </a:r>
            <a:endParaRPr lang="en-IN" dirty="0"/>
          </a:p>
          <a:p>
            <a:r>
              <a:rPr lang="en-IN" dirty="0" smtClean="0"/>
              <a:t> </a:t>
            </a:r>
            <a:r>
              <a:rPr lang="en-IN" b="1" dirty="0"/>
              <a:t>Acquired</a:t>
            </a:r>
          </a:p>
          <a:p>
            <a:pPr marL="0" indent="0">
              <a:buNone/>
            </a:pPr>
            <a:r>
              <a:rPr lang="en-IN" dirty="0"/>
              <a:t>○ Mitochondrial </a:t>
            </a:r>
            <a:r>
              <a:rPr lang="en-IN" dirty="0" smtClean="0"/>
              <a:t>Disorder (acquired </a:t>
            </a:r>
            <a:r>
              <a:rPr lang="en-IN" dirty="0"/>
              <a:t>or genetic)</a:t>
            </a:r>
          </a:p>
          <a:p>
            <a:pPr marL="0" indent="0">
              <a:buNone/>
            </a:pPr>
            <a:r>
              <a:rPr lang="en-IN" dirty="0"/>
              <a:t>○ </a:t>
            </a:r>
            <a:r>
              <a:rPr lang="en-IN" dirty="0" err="1"/>
              <a:t>Plagiocephaly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80841" y="2160588"/>
            <a:ext cx="220201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87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1240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879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625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Types:</a:t>
            </a:r>
          </a:p>
          <a:p>
            <a:pPr>
              <a:buFont typeface="+mj-lt"/>
              <a:buAutoNum type="arabicPeriod"/>
            </a:pPr>
            <a:r>
              <a:rPr lang="en-US" u="sng" dirty="0" smtClean="0"/>
              <a:t>Spastic</a:t>
            </a:r>
            <a:r>
              <a:rPr lang="en-US" dirty="0" smtClean="0"/>
              <a:t>- damage to cortex, pyramidal tract. Tone is hypertonic.</a:t>
            </a:r>
          </a:p>
          <a:p>
            <a:pPr>
              <a:buFont typeface="+mj-lt"/>
              <a:buAutoNum type="arabicPeriod"/>
            </a:pPr>
            <a:r>
              <a:rPr lang="en-US" u="sng" dirty="0" err="1" smtClean="0"/>
              <a:t>Athetoid</a:t>
            </a:r>
            <a:r>
              <a:rPr lang="en-US" dirty="0" smtClean="0"/>
              <a:t>- damage to basal ganglia, extra pyramidal tracts. Tone is fluctuating.</a:t>
            </a:r>
          </a:p>
          <a:p>
            <a:pPr>
              <a:buFont typeface="+mj-lt"/>
              <a:buAutoNum type="arabicPeriod"/>
            </a:pPr>
            <a:r>
              <a:rPr lang="en-US" u="sng" dirty="0"/>
              <a:t>A</a:t>
            </a:r>
            <a:r>
              <a:rPr lang="en-US" u="sng" dirty="0" smtClean="0"/>
              <a:t>taxic</a:t>
            </a:r>
            <a:r>
              <a:rPr lang="en-US" dirty="0" smtClean="0"/>
              <a:t>- Damage to cerebellum, extrapyramidal, balance and co-ordination are affected.</a:t>
            </a:r>
          </a:p>
          <a:p>
            <a:pPr>
              <a:buFont typeface="+mj-lt"/>
              <a:buAutoNum type="arabicPeriod"/>
            </a:pPr>
            <a:r>
              <a:rPr lang="en-US" u="sng" dirty="0" smtClean="0"/>
              <a:t>Mixed</a:t>
            </a:r>
            <a:r>
              <a:rPr lang="en-US" dirty="0" smtClean="0"/>
              <a:t>- mixture of all, mixed symptoms</a:t>
            </a:r>
          </a:p>
          <a:p>
            <a:pPr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Causes: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Prematurity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Problems with intrauterine development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Birth trauma (e.g. lack of oxygen)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Traumatic brain injury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Child abuse (shaken baby syndrome)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Unknown cause</a:t>
            </a:r>
          </a:p>
          <a:p>
            <a:pPr>
              <a:buFont typeface="Wingdings" panose="05000000000000000000" pitchFamily="2" charset="2"/>
              <a:buChar char="v"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45821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Associated disabilities: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Developmental delay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Cognitive </a:t>
            </a:r>
            <a:r>
              <a:rPr lang="en-US" dirty="0" err="1" smtClean="0"/>
              <a:t>impairement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Medical complications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Seizures (28%)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Visual auditory deficits (42-58%)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Sensory disorder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Learning and </a:t>
            </a:r>
            <a:r>
              <a:rPr lang="en-US" dirty="0" err="1" smtClean="0"/>
              <a:t>behavioural</a:t>
            </a:r>
            <a:r>
              <a:rPr lang="en-US" dirty="0" smtClean="0"/>
              <a:t> difficulties (23-56%)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243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GMFM level 1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 walk indoors and outdoors and climb stairs without using hands for support.</a:t>
            </a:r>
          </a:p>
          <a:p>
            <a:r>
              <a:rPr lang="en-US" dirty="0" smtClean="0"/>
              <a:t>Can perform usual activities such as running and jumping.</a:t>
            </a:r>
          </a:p>
          <a:p>
            <a:r>
              <a:rPr lang="en-US" dirty="0" smtClean="0"/>
              <a:t>Has decreased speed, balance and co-ordination.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18" y="2557533"/>
            <a:ext cx="46291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1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GMFM level 2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Has the ability to walk indoors and outdoors and climb stairs with railing.</a:t>
            </a:r>
          </a:p>
          <a:p>
            <a:r>
              <a:rPr lang="en-US" dirty="0" smtClean="0"/>
              <a:t>Has difficulty with uneven surfaces, inclines or in crowds</a:t>
            </a:r>
          </a:p>
          <a:p>
            <a:r>
              <a:rPr lang="en-US" dirty="0" smtClean="0"/>
              <a:t>Has only minimal ability to run or jump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805845"/>
            <a:ext cx="37528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1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GMFM level 3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Walks with assistive mobility devices indoors and outdoors on level surfaces.</a:t>
            </a:r>
          </a:p>
          <a:p>
            <a:r>
              <a:rPr lang="en-US" dirty="0" smtClean="0"/>
              <a:t>May be able to climb stairs using a railing.</a:t>
            </a:r>
          </a:p>
          <a:p>
            <a:r>
              <a:rPr lang="en-US" dirty="0" smtClean="0"/>
              <a:t>May propel a manual wheelchair (may require assistance for long distances or uneven surfaces).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290522"/>
            <a:ext cx="39052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GMFM level 4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Walking ability is severely limited even with assistive devices.</a:t>
            </a:r>
          </a:p>
          <a:p>
            <a:r>
              <a:rPr lang="en-US" dirty="0" smtClean="0"/>
              <a:t>Uses wheelchairs most of the time or they may propel their own powered wheelchair.</a:t>
            </a:r>
          </a:p>
          <a:p>
            <a:r>
              <a:rPr lang="en-US" dirty="0" smtClean="0"/>
              <a:t>May participate in standing transfers.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88" y="2926686"/>
            <a:ext cx="45053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361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1022</TotalTime>
  <Words>2057</Words>
  <Application>Microsoft Office PowerPoint</Application>
  <PresentationFormat>Widescreen</PresentationFormat>
  <Paragraphs>317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Trebuchet MS</vt:lpstr>
      <vt:lpstr>Wingdings</vt:lpstr>
      <vt:lpstr>Wingdings 3</vt:lpstr>
      <vt:lpstr>Facet</vt:lpstr>
      <vt:lpstr>Physiotherapy treatment for age appropriate pediatric neurological conditions</vt:lpstr>
      <vt:lpstr>Most common pediatric conditions</vt:lpstr>
      <vt:lpstr>Cerebral palsy</vt:lpstr>
      <vt:lpstr>Cerebral palsy</vt:lpstr>
      <vt:lpstr>Cerebral palsy</vt:lpstr>
      <vt:lpstr>Cerebral palsy</vt:lpstr>
      <vt:lpstr>Cerebral palsy</vt:lpstr>
      <vt:lpstr>Cerebral palsy</vt:lpstr>
      <vt:lpstr>Cerebral palsy</vt:lpstr>
      <vt:lpstr>Cerebral palsy</vt:lpstr>
      <vt:lpstr>Cerebral palsy- impairments </vt:lpstr>
      <vt:lpstr>Cerebral palsy- limitations</vt:lpstr>
      <vt:lpstr>Cerebral palsy- treatment options</vt:lpstr>
      <vt:lpstr>MUSCULAR DYSTROPHY</vt:lpstr>
      <vt:lpstr>DMD</vt:lpstr>
      <vt:lpstr>DMD Changes over time</vt:lpstr>
      <vt:lpstr>DMD- characteristics</vt:lpstr>
      <vt:lpstr>DMD Prognosis</vt:lpstr>
      <vt:lpstr>Down syndrome</vt:lpstr>
      <vt:lpstr>Down syndrome</vt:lpstr>
      <vt:lpstr>Down syndrome</vt:lpstr>
      <vt:lpstr>Down syndrome </vt:lpstr>
      <vt:lpstr>Seizure disorders</vt:lpstr>
      <vt:lpstr>Seizure Disorders</vt:lpstr>
      <vt:lpstr>Seizure disorders</vt:lpstr>
      <vt:lpstr>Seizure (what can you do?)</vt:lpstr>
      <vt:lpstr>Seizures </vt:lpstr>
      <vt:lpstr>Seizures </vt:lpstr>
      <vt:lpstr>Autism Spectrum Disorder (ASD)</vt:lpstr>
      <vt:lpstr>Autism Spectrum Disorder</vt:lpstr>
      <vt:lpstr>Autism Spectrum Disorder</vt:lpstr>
      <vt:lpstr>10 Early Warning Signs (6-12 months)</vt:lpstr>
      <vt:lpstr>Autism spectrum disorder</vt:lpstr>
      <vt:lpstr>ASD</vt:lpstr>
      <vt:lpstr>Additional Pediatric Diagnoses </vt:lpstr>
      <vt:lpstr>Thank you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treatment for age appropriate pediatric neurological conditions</dc:title>
  <dc:creator>Aparna gupta</dc:creator>
  <cp:lastModifiedBy>Aparna gupta</cp:lastModifiedBy>
  <cp:revision>38</cp:revision>
  <dcterms:created xsi:type="dcterms:W3CDTF">2024-08-21T13:01:48Z</dcterms:created>
  <dcterms:modified xsi:type="dcterms:W3CDTF">2024-08-27T16:18:33Z</dcterms:modified>
</cp:coreProperties>
</file>